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handoutMasterIdLst>
    <p:handoutMasterId r:id="rId13"/>
  </p:handoutMasterIdLst>
  <p:sldIdLst>
    <p:sldId id="265" r:id="rId3"/>
    <p:sldId id="273" r:id="rId4"/>
    <p:sldId id="274" r:id="rId5"/>
    <p:sldId id="277" r:id="rId6"/>
    <p:sldId id="258" r:id="rId7"/>
    <p:sldId id="280" r:id="rId8"/>
    <p:sldId id="267" r:id="rId9"/>
    <p:sldId id="261"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4660"/>
  </p:normalViewPr>
  <p:slideViewPr>
    <p:cSldViewPr snapToGrid="0">
      <p:cViewPr varScale="1">
        <p:scale>
          <a:sx n="74" d="100"/>
          <a:sy n="74" d="100"/>
        </p:scale>
        <p:origin x="58" y="10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11/26/2015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11/26/2015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title="Slide Design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smtClean="0"/>
              <a:t>Click to edit Master title style</a:t>
            </a:r>
            <a:endParaRPr/>
          </a:p>
        </p:txBody>
      </p:sp>
      <p:sp>
        <p:nvSpPr>
          <p:cNvPr id="3" name="Picture Placeholder 2"/>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11/26/2015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11/26/2015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11/26/2015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11/26/2015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smtClean="0"/>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a:t>11/26/2015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11/26/2015</a:t>
            </a:fld>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DD7D43D-6574-4C7B-808D-C6C12215A4D4}" type="datetimeFigureOut">
              <a:rPr lang="en-US"/>
              <a:t>11/26/2015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9E583DDF-CA54-461A-A486-592D2374C532}" type="datetimeFigureOut">
              <a:rPr lang="en-US"/>
              <a:t>11/26/2015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E583DDF-CA54-461A-A486-592D2374C532}" type="datetimeFigureOut">
              <a:rPr lang="en-US"/>
              <a:t>11/26/2015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11/26/2015</a:t>
            </a:fld>
            <a:endParaRPr/>
          </a:p>
        </p:txBody>
      </p:sp>
      <p:sp>
        <p:nvSpPr>
          <p:cNvPr id="3" name="Footer Placeholder 2"/>
          <p:cNvSpPr>
            <a:spLocks noGrp="1"/>
          </p:cNvSpPr>
          <p:nvPr>
            <p:ph type="ftr" sz="quarter" idx="11"/>
          </p:nvPr>
        </p:nvSpPr>
        <p:spPr/>
        <p:txBody>
          <a:bodyPr/>
          <a:lstStyle>
            <a:lvl1pPr>
              <a:defRPr>
                <a:solidFill>
                  <a:schemeClr val="tx2"/>
                </a:solidFill>
              </a:defRPr>
            </a:lvl1pPr>
          </a:lstStyle>
          <a:p>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smtClean="0"/>
              <a:t>Click to edit Master title style</a:t>
            </a:r>
            <a:endParaRP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11/26/2015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bg2"/>
                </a:solidFill>
              </a:defRPr>
            </a:lvl1pPr>
          </a:lstStyle>
          <a:p>
            <a:fld id="{9E583DDF-CA54-461A-A486-592D2374C532}" type="datetimeFigureOut">
              <a:rPr lang="en-US"/>
              <a:pPr/>
              <a:t>11/26/2015</a:t>
            </a:fld>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800" cap="all" baseline="0">
                <a:solidFill>
                  <a:schemeClr val="bg2"/>
                </a:solidFill>
              </a:defRPr>
            </a:lvl1pPr>
          </a:lstStyle>
          <a:p>
            <a:endParaRPr/>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800">
                <a:solidFill>
                  <a:schemeClr val="bg2"/>
                </a:solidFill>
              </a:defRPr>
            </a:lvl1pPr>
          </a:lstStyle>
          <a:p>
            <a:fld id="{CA8D9AD5-F248-4919-864A-CFD76CC027D6}" type="slidenum">
              <a:rPr/>
              <a:pPr/>
              <a:t>‹#›</a:t>
            </a:fld>
            <a:endParaRPr/>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jpe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2980" b="30850"/>
          <a:stretch/>
        </p:blipFill>
        <p:spPr>
          <a:xfrm>
            <a:off x="-1587" y="0"/>
            <a:ext cx="12192001" cy="5136204"/>
          </a:xfrm>
          <a:prstGeom prst="rect">
            <a:avLst/>
          </a:prstGeom>
        </p:spPr>
      </p:pic>
      <p:sp>
        <p:nvSpPr>
          <p:cNvPr id="2" name="Title 1"/>
          <p:cNvSpPr>
            <a:spLocks noGrp="1"/>
          </p:cNvSpPr>
          <p:nvPr>
            <p:ph type="ctrTitle"/>
          </p:nvPr>
        </p:nvSpPr>
        <p:spPr/>
        <p:txBody>
          <a:bodyPr/>
          <a:lstStyle/>
          <a:p>
            <a:r>
              <a:rPr lang="en-US" dirty="0" smtClean="0"/>
              <a:t>Appalachia Fall 2015</a:t>
            </a:r>
            <a:endParaRPr lang="en-US" dirty="0"/>
          </a:p>
        </p:txBody>
      </p:sp>
      <p:sp>
        <p:nvSpPr>
          <p:cNvPr id="4" name="Subtitle 3"/>
          <p:cNvSpPr>
            <a:spLocks noGrp="1"/>
          </p:cNvSpPr>
          <p:nvPr>
            <p:ph type="subTitle" idx="1"/>
          </p:nvPr>
        </p:nvSpPr>
        <p:spPr/>
        <p:txBody>
          <a:bodyPr/>
          <a:lstStyle/>
          <a:p>
            <a:r>
              <a:rPr lang="en-US" dirty="0" smtClean="0"/>
              <a:t>Glenmary Home Missioner’s Toppa Joppa Volunteer Program</a:t>
            </a:r>
          </a:p>
          <a:p>
            <a:r>
              <a:rPr lang="en-US" dirty="0" smtClean="0"/>
              <a:t>Capstone </a:t>
            </a:r>
            <a:r>
              <a:rPr lang="en-US" dirty="0" err="1" smtClean="0"/>
              <a:t>Presenation</a:t>
            </a:r>
            <a:endParaRPr lang="en-US" dirty="0"/>
          </a:p>
        </p:txBody>
      </p:sp>
    </p:spTree>
    <p:extLst>
      <p:ext uri="{BB962C8B-B14F-4D97-AF65-F5344CB8AC3E}">
        <p14:creationId xmlns:p14="http://schemas.microsoft.com/office/powerpoint/2010/main" val="279880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3212" r="39549"/>
          <a:stretch/>
        </p:blipFill>
        <p:spPr>
          <a:xfrm rot="16200000">
            <a:off x="173449" y="2162420"/>
            <a:ext cx="1715127" cy="1634001"/>
          </a:xfrm>
          <a:prstGeom prst="rect">
            <a:avLst/>
          </a:prstGeom>
        </p:spPr>
      </p:pic>
      <p:sp>
        <p:nvSpPr>
          <p:cNvPr id="13" name="Title 12"/>
          <p:cNvSpPr>
            <a:spLocks noGrp="1"/>
          </p:cNvSpPr>
          <p:nvPr>
            <p:ph type="title"/>
          </p:nvPr>
        </p:nvSpPr>
        <p:spPr>
          <a:xfrm>
            <a:off x="478601" y="220926"/>
            <a:ext cx="3840480" cy="1233424"/>
          </a:xfrm>
        </p:spPr>
        <p:txBody>
          <a:bodyPr/>
          <a:lstStyle/>
          <a:p>
            <a:r>
              <a:rPr lang="en-US" dirty="0" smtClean="0"/>
              <a:t>Pre-Immersion </a:t>
            </a:r>
            <a:endParaRPr lang="en-US" dirty="0"/>
          </a:p>
        </p:txBody>
      </p:sp>
      <p:sp>
        <p:nvSpPr>
          <p:cNvPr id="14" name="Content Placeholder 13"/>
          <p:cNvSpPr>
            <a:spLocks noGrp="1"/>
          </p:cNvSpPr>
          <p:nvPr>
            <p:ph idx="1"/>
          </p:nvPr>
        </p:nvSpPr>
        <p:spPr>
          <a:xfrm>
            <a:off x="214011" y="1636062"/>
            <a:ext cx="9878112" cy="4738798"/>
          </a:xfrm>
        </p:spPr>
        <p:txBody>
          <a:bodyPr>
            <a:normAutofit/>
          </a:bodyPr>
          <a:lstStyle/>
          <a:p>
            <a:r>
              <a:rPr lang="en-US" sz="2400" dirty="0" smtClean="0"/>
              <a:t>Expectations ~ a second trip to Appalachia</a:t>
            </a:r>
          </a:p>
          <a:p>
            <a:pPr lvl="5"/>
            <a:r>
              <a:rPr lang="en-US" sz="1600" dirty="0" smtClean="0"/>
              <a:t>Last spring at COAP was an amazing 				              experience and a lot of fun. </a:t>
            </a:r>
          </a:p>
          <a:p>
            <a:pPr lvl="5"/>
            <a:r>
              <a:rPr lang="en-US" sz="1600" dirty="0" smtClean="0"/>
              <a:t>How will this trip compare? Could it live up					           to my prior experience?</a:t>
            </a:r>
          </a:p>
          <a:p>
            <a:pPr lvl="4"/>
            <a:endParaRPr lang="en-US" dirty="0"/>
          </a:p>
          <a:p>
            <a:pPr lvl="5"/>
            <a:r>
              <a:rPr lang="en-US" sz="2000" dirty="0" smtClean="0"/>
              <a:t>Completed an </a:t>
            </a:r>
            <a:r>
              <a:rPr lang="en-US" sz="2000" dirty="0" err="1" smtClean="0"/>
              <a:t>ePortfolio</a:t>
            </a:r>
            <a:r>
              <a:rPr lang="en-US" sz="2000" dirty="0" smtClean="0"/>
              <a:t> community profile on Grainger County, TN, and </a:t>
            </a:r>
            <a:r>
              <a:rPr lang="en-US" sz="2000" dirty="0" err="1" smtClean="0"/>
              <a:t>Glenmary’s</a:t>
            </a:r>
            <a:r>
              <a:rPr lang="en-US" sz="2000" dirty="0" smtClean="0"/>
              <a:t> program at Toppa Joppa</a:t>
            </a:r>
          </a:p>
          <a:p>
            <a:r>
              <a:rPr lang="en-US" sz="2400" dirty="0" smtClean="0"/>
              <a:t>Talked in class about the Themes of Catholic Social Teaching – and expanded in an </a:t>
            </a:r>
            <a:r>
              <a:rPr lang="en-US" sz="2400" dirty="0" err="1" smtClean="0"/>
              <a:t>ePortfolio</a:t>
            </a:r>
            <a:r>
              <a:rPr lang="en-US" sz="2400" dirty="0" smtClean="0"/>
              <a:t> journal on two in particular:</a:t>
            </a:r>
          </a:p>
          <a:p>
            <a:pPr lvl="2"/>
            <a:r>
              <a:rPr lang="en-US" dirty="0" smtClean="0"/>
              <a:t>Solidarity – we are all part of one family – keep our brothers and sisters across the world in mind in our day to day actions</a:t>
            </a:r>
          </a:p>
          <a:p>
            <a:pPr lvl="2"/>
            <a:r>
              <a:rPr lang="en-US" dirty="0" smtClean="0"/>
              <a:t>Option for the Poor and Vulnerable – the poor and vulnerable must receive extra consideration and care because they have a difficult time defending themselves from disenfranchisement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973" y="241217"/>
            <a:ext cx="6220027" cy="2607978"/>
          </a:xfrm>
          <a:prstGeom prst="rect">
            <a:avLst/>
          </a:prstGeom>
        </p:spPr>
      </p:pic>
      <p:cxnSp>
        <p:nvCxnSpPr>
          <p:cNvPr id="5" name="Straight Arrow Connector 4"/>
          <p:cNvCxnSpPr/>
          <p:nvPr/>
        </p:nvCxnSpPr>
        <p:spPr>
          <a:xfrm flipH="1">
            <a:off x="1031012" y="2321668"/>
            <a:ext cx="1122043" cy="46044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95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8852170" y="4373829"/>
            <a:ext cx="3249039" cy="2157565"/>
          </a:xfrm>
          <a:prstGeom prst="rect">
            <a:avLst/>
          </a:prstGeom>
        </p:spPr>
      </p:pic>
      <p:pic>
        <p:nvPicPr>
          <p:cNvPr id="8" name="Picture 7"/>
          <p:cNvPicPr>
            <a:picLocks noChangeAspect="1"/>
          </p:cNvPicPr>
          <p:nvPr/>
        </p:nvPicPr>
        <p:blipFill>
          <a:blip r:embed="rId3"/>
          <a:stretch>
            <a:fillRect/>
          </a:stretch>
        </p:blipFill>
        <p:spPr>
          <a:xfrm>
            <a:off x="2807040" y="4435813"/>
            <a:ext cx="2946368" cy="2035261"/>
          </a:xfrm>
          <a:prstGeom prst="rect">
            <a:avLst/>
          </a:prstGeom>
        </p:spPr>
      </p:pic>
      <p:sp>
        <p:nvSpPr>
          <p:cNvPr id="2" name="Title 1"/>
          <p:cNvSpPr>
            <a:spLocks noGrp="1"/>
          </p:cNvSpPr>
          <p:nvPr>
            <p:ph type="title"/>
          </p:nvPr>
        </p:nvSpPr>
        <p:spPr>
          <a:xfrm>
            <a:off x="89494" y="474538"/>
            <a:ext cx="4962403" cy="1121490"/>
          </a:xfrm>
        </p:spPr>
        <p:txBody>
          <a:bodyPr>
            <a:normAutofit fontScale="90000"/>
          </a:bodyPr>
          <a:lstStyle/>
          <a:p>
            <a:r>
              <a:rPr lang="en-US" dirty="0" smtClean="0"/>
              <a:t>Appalachia Music Concert with The Emancipators and Tom Breiding</a:t>
            </a:r>
            <a:endParaRPr lang="en-US" dirty="0"/>
          </a:p>
        </p:txBody>
      </p:sp>
      <p:sp>
        <p:nvSpPr>
          <p:cNvPr id="3" name="Content Placeholder 2"/>
          <p:cNvSpPr>
            <a:spLocks noGrp="1"/>
          </p:cNvSpPr>
          <p:nvPr>
            <p:ph idx="1"/>
          </p:nvPr>
        </p:nvSpPr>
        <p:spPr>
          <a:xfrm>
            <a:off x="6306763" y="1336623"/>
            <a:ext cx="6008454" cy="5050145"/>
          </a:xfrm>
        </p:spPr>
        <p:txBody>
          <a:bodyPr>
            <a:normAutofit/>
          </a:bodyPr>
          <a:lstStyle/>
          <a:p>
            <a:r>
              <a:rPr lang="en-US" dirty="0" smtClean="0"/>
              <a:t>Documentary revealing the struggles of Appalachian people in West Virginia with coal mining and a major coal company, Massey Energy</a:t>
            </a:r>
          </a:p>
          <a:p>
            <a:r>
              <a:rPr lang="en-US" dirty="0" smtClean="0"/>
              <a:t>Sadly ends with Massey Energy’s victory to perform mountain-top removal on Coal River Mountain </a:t>
            </a:r>
          </a:p>
          <a:p>
            <a:r>
              <a:rPr lang="en-US" dirty="0" smtClean="0"/>
              <a:t>Wrote an </a:t>
            </a:r>
            <a:r>
              <a:rPr lang="en-US" dirty="0" err="1" smtClean="0"/>
              <a:t>ePortfolio</a:t>
            </a:r>
            <a:r>
              <a:rPr lang="en-US" dirty="0" smtClean="0"/>
              <a:t> journal about the documentary and what it reveals about  the Appalachian people </a:t>
            </a:r>
            <a:endParaRPr lang="en-US" dirty="0"/>
          </a:p>
        </p:txBody>
      </p:sp>
      <p:pic>
        <p:nvPicPr>
          <p:cNvPr id="4" name="Picture 3"/>
          <p:cNvPicPr>
            <a:picLocks noChangeAspect="1"/>
          </p:cNvPicPr>
          <p:nvPr/>
        </p:nvPicPr>
        <p:blipFill>
          <a:blip r:embed="rId4"/>
          <a:stretch>
            <a:fillRect/>
          </a:stretch>
        </p:blipFill>
        <p:spPr>
          <a:xfrm>
            <a:off x="160831" y="2993720"/>
            <a:ext cx="3271693" cy="2453770"/>
          </a:xfrm>
          <a:prstGeom prst="rect">
            <a:avLst/>
          </a:prstGeom>
        </p:spPr>
      </p:pic>
      <p:pic>
        <p:nvPicPr>
          <p:cNvPr id="6" name="Picture 5"/>
          <p:cNvPicPr>
            <a:picLocks noChangeAspect="1"/>
          </p:cNvPicPr>
          <p:nvPr/>
        </p:nvPicPr>
        <p:blipFill>
          <a:blip r:embed="rId5"/>
          <a:stretch>
            <a:fillRect/>
          </a:stretch>
        </p:blipFill>
        <p:spPr>
          <a:xfrm>
            <a:off x="3841822" y="1749415"/>
            <a:ext cx="1992355" cy="2488230"/>
          </a:xfrm>
          <a:prstGeom prst="rect">
            <a:avLst/>
          </a:prstGeom>
        </p:spPr>
      </p:pic>
      <p:cxnSp>
        <p:nvCxnSpPr>
          <p:cNvPr id="10" name="Straight Connector 9"/>
          <p:cNvCxnSpPr/>
          <p:nvPr/>
        </p:nvCxnSpPr>
        <p:spPr>
          <a:xfrm flipH="1">
            <a:off x="6044123" y="162128"/>
            <a:ext cx="0" cy="6308946"/>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01764" y="267015"/>
            <a:ext cx="4826032" cy="1077218"/>
          </a:xfrm>
          <a:prstGeom prst="rect">
            <a:avLst/>
          </a:prstGeom>
        </p:spPr>
        <p:txBody>
          <a:bodyPr wrap="square">
            <a:spAutoFit/>
          </a:bodyPr>
          <a:lstStyle/>
          <a:p>
            <a:r>
              <a:rPr lang="en-US" sz="3200" dirty="0" smtClean="0"/>
              <a:t>Overburden Documentary directed by Chad Stevens </a:t>
            </a:r>
            <a:endParaRPr lang="en-US" sz="3200" dirty="0"/>
          </a:p>
        </p:txBody>
      </p:sp>
      <p:sp>
        <p:nvSpPr>
          <p:cNvPr id="13" name="Content Placeholder 2"/>
          <p:cNvSpPr txBox="1">
            <a:spLocks/>
          </p:cNvSpPr>
          <p:nvPr/>
        </p:nvSpPr>
        <p:spPr>
          <a:xfrm>
            <a:off x="71981" y="1711671"/>
            <a:ext cx="4119340" cy="120531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a:lstStyle>
          <a:p>
            <a:r>
              <a:rPr lang="en-US" dirty="0" smtClean="0"/>
              <a:t>Two hours of Appalachia music, story telling and community</a:t>
            </a:r>
          </a:p>
          <a:p>
            <a:r>
              <a:rPr lang="en-US" dirty="0" smtClean="0"/>
              <a:t>Pictures found online</a:t>
            </a:r>
            <a:endParaRPr lang="en-US" dirty="0"/>
          </a:p>
        </p:txBody>
      </p:sp>
      <p:pic>
        <p:nvPicPr>
          <p:cNvPr id="14" name="Picture 13"/>
          <p:cNvPicPr>
            <a:picLocks noChangeAspect="1"/>
          </p:cNvPicPr>
          <p:nvPr/>
        </p:nvPicPr>
        <p:blipFill>
          <a:blip r:embed="rId6"/>
          <a:stretch>
            <a:fillRect/>
          </a:stretch>
        </p:blipFill>
        <p:spPr>
          <a:xfrm>
            <a:off x="6152198" y="3800273"/>
            <a:ext cx="2990488" cy="2242866"/>
          </a:xfrm>
          <a:prstGeom prst="rect">
            <a:avLst/>
          </a:prstGeom>
        </p:spPr>
      </p:pic>
    </p:spTree>
    <p:extLst>
      <p:ext uri="{BB962C8B-B14F-4D97-AF65-F5344CB8AC3E}">
        <p14:creationId xmlns:p14="http://schemas.microsoft.com/office/powerpoint/2010/main" val="104788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17920" cy="1097280"/>
          </a:xfrm>
        </p:spPr>
        <p:txBody>
          <a:bodyPr/>
          <a:lstStyle/>
          <a:p>
            <a:r>
              <a:rPr lang="en-US" dirty="0" smtClean="0"/>
              <a:t>Glenmary Volunteer Program at Toppa Joppa</a:t>
            </a:r>
            <a:endParaRPr lang="en-US" dirty="0"/>
          </a:p>
        </p:txBody>
      </p:sp>
      <p:sp>
        <p:nvSpPr>
          <p:cNvPr id="3" name="Content Placeholder 2"/>
          <p:cNvSpPr>
            <a:spLocks noGrp="1"/>
          </p:cNvSpPr>
          <p:nvPr>
            <p:ph idx="1"/>
          </p:nvPr>
        </p:nvSpPr>
        <p:spPr>
          <a:xfrm>
            <a:off x="76200" y="1188720"/>
            <a:ext cx="7338060" cy="5455920"/>
          </a:xfrm>
        </p:spPr>
        <p:txBody>
          <a:bodyPr>
            <a:normAutofit lnSpcReduction="10000"/>
          </a:bodyPr>
          <a:lstStyle/>
          <a:p>
            <a:r>
              <a:rPr lang="en-US" sz="2800" dirty="0" smtClean="0"/>
              <a:t>Beautiful home and piece of property on Joppa Mountain</a:t>
            </a:r>
          </a:p>
          <a:p>
            <a:r>
              <a:rPr lang="en-US" sz="2800" dirty="0" smtClean="0"/>
              <a:t>But some surprises…</a:t>
            </a:r>
          </a:p>
          <a:p>
            <a:pPr lvl="2"/>
            <a:r>
              <a:rPr lang="en-US" sz="2400" dirty="0" smtClean="0"/>
              <a:t>Would be living with Mark and Mia</a:t>
            </a:r>
          </a:p>
          <a:p>
            <a:pPr lvl="2"/>
            <a:r>
              <a:rPr lang="en-US" sz="2400" dirty="0" smtClean="0"/>
              <a:t>Regimented schedule – that we were not even allowed to kn0w</a:t>
            </a:r>
          </a:p>
          <a:p>
            <a:pPr lvl="2"/>
            <a:r>
              <a:rPr lang="en-US" sz="2400" dirty="0" smtClean="0"/>
              <a:t>We would be on “God’s Time”</a:t>
            </a:r>
          </a:p>
          <a:p>
            <a:pPr lvl="4"/>
            <a:r>
              <a:rPr lang="en-US" sz="2200" dirty="0" smtClean="0"/>
              <a:t>Instead of minutes and hours, we lived on Clicks and Units – and Mark and Mia never told us what they had planned for us, until it was one Unit before we were ready for the activity</a:t>
            </a:r>
          </a:p>
          <a:p>
            <a:pPr lvl="2"/>
            <a:r>
              <a:rPr lang="en-US" sz="2400" dirty="0" smtClean="0"/>
              <a:t>Absolutely NO cell phone usage permitted </a:t>
            </a:r>
          </a:p>
          <a:p>
            <a:r>
              <a:rPr lang="en-US" sz="2800" dirty="0" smtClean="0"/>
              <a:t>This immersion would be VERY different from last Spring’s…</a:t>
            </a: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084" y="62229"/>
            <a:ext cx="4468696" cy="29784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084" y="3102861"/>
            <a:ext cx="4468696" cy="3351522"/>
          </a:xfrm>
          <a:prstGeom prst="rect">
            <a:avLst/>
          </a:prstGeom>
        </p:spPr>
      </p:pic>
    </p:spTree>
    <p:extLst>
      <p:ext uri="{BB962C8B-B14F-4D97-AF65-F5344CB8AC3E}">
        <p14:creationId xmlns:p14="http://schemas.microsoft.com/office/powerpoint/2010/main" val="37229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020" y="-277545"/>
            <a:ext cx="3261360" cy="3430914"/>
          </a:xfrm>
        </p:spPr>
        <p:txBody>
          <a:bodyPr>
            <a:noAutofit/>
          </a:bodyPr>
          <a:lstStyle/>
          <a:p>
            <a:r>
              <a:rPr lang="en-US" sz="3200" dirty="0" smtClean="0"/>
              <a:t>The Option for the Poor and Vulnerable – doing work for those who cannot do it themselves</a:t>
            </a:r>
            <a:endParaRPr lang="en-US" sz="3200" dirty="0"/>
          </a:p>
        </p:txBody>
      </p:sp>
      <p:sp>
        <p:nvSpPr>
          <p:cNvPr id="5" name="Text Placeholder 4"/>
          <p:cNvSpPr>
            <a:spLocks noGrp="1"/>
          </p:cNvSpPr>
          <p:nvPr>
            <p:ph type="body" idx="1"/>
          </p:nvPr>
        </p:nvSpPr>
        <p:spPr>
          <a:xfrm>
            <a:off x="2929888" y="531392"/>
            <a:ext cx="2628901" cy="3739576"/>
          </a:xfrm>
        </p:spPr>
        <p:txBody>
          <a:bodyPr>
            <a:noAutofit/>
          </a:bodyPr>
          <a:lstStyle/>
          <a:p>
            <a:pPr marL="342900" indent="-342900" algn="l">
              <a:buFont typeface="Arial" panose="020B0604020202020204" pitchFamily="34" charset="0"/>
              <a:buChar char="•"/>
            </a:pPr>
            <a:r>
              <a:rPr lang="en-US" sz="2000" dirty="0" smtClean="0"/>
              <a:t>On Monday, my group spent a lot of time chopping wood that was delivered to people who do not have the utilities to heat their homes and cannot afford to acquire firewood themselves.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174" y="441283"/>
            <a:ext cx="2760819" cy="3681092"/>
          </a:xfrm>
          <a:prstGeom prst="rect">
            <a:avLst/>
          </a:prstGeom>
        </p:spPr>
      </p:pic>
      <p:sp>
        <p:nvSpPr>
          <p:cNvPr id="6" name="Rectangle 5"/>
          <p:cNvSpPr/>
          <p:nvPr/>
        </p:nvSpPr>
        <p:spPr>
          <a:xfrm>
            <a:off x="68579" y="3181249"/>
            <a:ext cx="3756661" cy="3477875"/>
          </a:xfrm>
          <a:prstGeom prst="rect">
            <a:avLst/>
          </a:prstGeom>
        </p:spPr>
        <p:txBody>
          <a:bodyPr wrap="square">
            <a:spAutoFit/>
          </a:bodyPr>
          <a:lstStyle/>
          <a:p>
            <a:pPr marL="285750" indent="-285750">
              <a:buFont typeface="Arial" panose="020B0604020202020204" pitchFamily="34" charset="0"/>
              <a:buChar char="•"/>
            </a:pPr>
            <a:r>
              <a:rPr lang="en-US" sz="2000" dirty="0" smtClean="0"/>
              <a:t>On Tuesday, I went to </a:t>
            </a:r>
            <a:r>
              <a:rPr lang="en-US" sz="2000" dirty="0" err="1" smtClean="0"/>
              <a:t>Kingswood</a:t>
            </a:r>
            <a:r>
              <a:rPr lang="en-US" sz="2000" dirty="0" smtClean="0"/>
              <a:t>, a home for children and teens who are basically orphan’s – their parent cannot afford to take care of them, or they were legally taken away from their parents. Although we did not interact with the kids, we did maintenance work and raked leaves.</a:t>
            </a:r>
            <a:endParaRPr lang="en-US" sz="2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1971" y="4206299"/>
            <a:ext cx="3421243" cy="2565933"/>
          </a:xfrm>
          <a:prstGeom prst="rect">
            <a:avLst/>
          </a:prstGeom>
        </p:spPr>
      </p:pic>
      <p:sp>
        <p:nvSpPr>
          <p:cNvPr id="8" name="Rectangle 7"/>
          <p:cNvSpPr/>
          <p:nvPr/>
        </p:nvSpPr>
        <p:spPr>
          <a:xfrm>
            <a:off x="8068864" y="369825"/>
            <a:ext cx="4214575" cy="2308324"/>
          </a:xfrm>
          <a:prstGeom prst="rect">
            <a:avLst/>
          </a:prstGeom>
        </p:spPr>
        <p:txBody>
          <a:bodyPr wrap="square">
            <a:spAutoFit/>
          </a:bodyPr>
          <a:lstStyle/>
          <a:p>
            <a:pPr marL="285750" indent="-285750">
              <a:buFont typeface="Arial" panose="020B0604020202020204" pitchFamily="34" charset="0"/>
              <a:buChar char="•"/>
            </a:pPr>
            <a:r>
              <a:rPr lang="en-US" dirty="0" smtClean="0"/>
              <a:t>The week was full of construction for people who cannot afford to fix their dilapidated homes.  I did prep work for Tammy’s house on Monday and spent the entirety of Wednesday and Thursday at Barbara’s house, tarring her roof, insulating her pipes, replacing her windows, and more.</a:t>
            </a:r>
            <a:endParaRPr lang="en-US" dirty="0"/>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16163" b="5154"/>
          <a:stretch/>
        </p:blipFill>
        <p:spPr>
          <a:xfrm>
            <a:off x="7627620" y="3970019"/>
            <a:ext cx="3340653" cy="283449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6218" t="-352" r="5546" b="23069"/>
          <a:stretch/>
        </p:blipFill>
        <p:spPr>
          <a:xfrm>
            <a:off x="9260677" y="2678149"/>
            <a:ext cx="2900843" cy="1905584"/>
          </a:xfrm>
          <a:prstGeom prst="rect">
            <a:avLst/>
          </a:prstGeom>
        </p:spPr>
      </p:pic>
    </p:spTree>
    <p:extLst>
      <p:ext uri="{BB962C8B-B14F-4D97-AF65-F5344CB8AC3E}">
        <p14:creationId xmlns:p14="http://schemas.microsoft.com/office/powerpoint/2010/main" val="140113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 y="391799"/>
            <a:ext cx="11963400" cy="1059180"/>
          </a:xfrm>
        </p:spPr>
        <p:txBody>
          <a:bodyPr>
            <a:noAutofit/>
          </a:bodyPr>
          <a:lstStyle/>
          <a:p>
            <a:r>
              <a:rPr lang="en-US" sz="3200" dirty="0" smtClean="0"/>
              <a:t>I realized how much The Option for the Poor and Vulnerable goes hand and hand with Respecting the Life and Dignity of the Human Being</a:t>
            </a:r>
            <a:endParaRPr lang="en-US" sz="3200" dirty="0"/>
          </a:p>
        </p:txBody>
      </p:sp>
      <p:sp>
        <p:nvSpPr>
          <p:cNvPr id="5" name="Text Placeholder 4"/>
          <p:cNvSpPr>
            <a:spLocks noGrp="1"/>
          </p:cNvSpPr>
          <p:nvPr>
            <p:ph type="body" idx="1"/>
          </p:nvPr>
        </p:nvSpPr>
        <p:spPr>
          <a:xfrm>
            <a:off x="0" y="1394624"/>
            <a:ext cx="12192000" cy="5308783"/>
          </a:xfrm>
        </p:spPr>
        <p:txBody>
          <a:bodyPr>
            <a:normAutofit fontScale="92500"/>
          </a:bodyPr>
          <a:lstStyle/>
          <a:p>
            <a:pPr marL="342900" indent="-342900" algn="l">
              <a:buFont typeface="Arial" panose="020B0604020202020204" pitchFamily="34" charset="0"/>
              <a:buChar char="•"/>
            </a:pPr>
            <a:r>
              <a:rPr lang="en-US" dirty="0" smtClean="0"/>
              <a:t>The most powerful moment on my immersion was when I was underneath Barbara’s house, insulating the LAST pipe that was to be insulated, and the pipe burst and I was drenched in water.  Me being drenched in water was not the problem.  </a:t>
            </a:r>
          </a:p>
          <a:p>
            <a:pPr marL="342900" indent="-342900" algn="l">
              <a:buFont typeface="Arial" panose="020B0604020202020204" pitchFamily="34" charset="0"/>
              <a:buChar char="•"/>
            </a:pPr>
            <a:r>
              <a:rPr lang="en-US" dirty="0" smtClean="0"/>
              <a:t>Barbara immediately felt very sad for me, and brought be into her home and turned on her portable heater.  As I sat on her floor, she woefully talked to herself – how would she spend ANOTHER night with no water, how she will be unable to afford another fix, and how she just spent all her credit on her grandkids because her daughter cannot support them herself.  THAT was when I felt horrible.  </a:t>
            </a:r>
          </a:p>
          <a:p>
            <a:pPr marL="342900" indent="-342900" algn="l">
              <a:buFont typeface="Arial" panose="020B0604020202020204" pitchFamily="34" charset="0"/>
              <a:buChar char="•"/>
            </a:pPr>
            <a:r>
              <a:rPr lang="en-US" dirty="0" smtClean="0"/>
              <a:t>I saw the absolutely reality of living in poverty.  Barbara lives without the basic need of adequate shelter.  She spends some days without water since her pipes burst in the winter (thus they needed insulations) and her house leaks with water and becomes mold infested (the reason we tarred her roof and replaced her windows).  My moment of wetness and coldness was NOTHING compared to what Barbara faces every day.</a:t>
            </a:r>
          </a:p>
          <a:p>
            <a:pPr marL="342900" indent="-342900" algn="l">
              <a:buFont typeface="Arial" panose="020B0604020202020204" pitchFamily="34" charset="0"/>
              <a:buChar char="•"/>
            </a:pPr>
            <a:r>
              <a:rPr lang="en-US" dirty="0" smtClean="0"/>
              <a:t>Luckily, Mia knew how to fix the pipe, but she had to run to the store to buy a part. This left me and two of my classmates alone at Barbara’s house for a half hour.  I brought the other two inside and we talked to Barbara, and listened to her life story and the hope she has in God’s plan for her. </a:t>
            </a:r>
          </a:p>
          <a:p>
            <a:pPr marL="342900" indent="-342900" algn="l">
              <a:buFont typeface="Arial" panose="020B0604020202020204" pitchFamily="34" charset="0"/>
              <a:buChar char="•"/>
            </a:pPr>
            <a:r>
              <a:rPr lang="en-US" dirty="0" smtClean="0"/>
              <a:t>Barbara became and extremely important part of my trip, and I hope she stays with me throughout my life.</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5741"/>
          <a:stretch/>
        </p:blipFill>
        <p:spPr>
          <a:xfrm>
            <a:off x="-8774" y="0"/>
            <a:ext cx="5894263" cy="3282758"/>
          </a:xfrm>
          <a:prstGeom prst="rect">
            <a:avLst/>
          </a:prstGeom>
          <a:ln w="12700">
            <a:solidFill>
              <a:schemeClr val="tx2"/>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152" b="16245"/>
          <a:stretch/>
        </p:blipFill>
        <p:spPr>
          <a:xfrm>
            <a:off x="-47110" y="3282758"/>
            <a:ext cx="5963079" cy="3604845"/>
          </a:xfrm>
          <a:prstGeom prst="rect">
            <a:avLst/>
          </a:prstGeom>
          <a:ln w="12700">
            <a:solidFill>
              <a:schemeClr val="tx2"/>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4484" b="13348"/>
          <a:stretch/>
        </p:blipFill>
        <p:spPr>
          <a:xfrm>
            <a:off x="5905116" y="3951250"/>
            <a:ext cx="6297738" cy="2936353"/>
          </a:xfrm>
          <a:prstGeom prst="rect">
            <a:avLst/>
          </a:prstGeom>
          <a:ln w="12700">
            <a:solidFill>
              <a:schemeClr val="tx2"/>
            </a:solidFill>
          </a:ln>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16829"/>
          <a:stretch/>
        </p:blipFill>
        <p:spPr>
          <a:xfrm>
            <a:off x="5894262" y="4751"/>
            <a:ext cx="6306511" cy="3933895"/>
          </a:xfrm>
          <a:prstGeom prst="rect">
            <a:avLst/>
          </a:prstGeom>
          <a:ln w="12700">
            <a:solidFill>
              <a:schemeClr val="tx2"/>
            </a:solidFill>
          </a:ln>
        </p:spPr>
      </p:pic>
    </p:spTree>
    <p:extLst>
      <p:ext uri="{BB962C8B-B14F-4D97-AF65-F5344CB8AC3E}">
        <p14:creationId xmlns:p14="http://schemas.microsoft.com/office/powerpoint/2010/main" val="339301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0338" y="-41115"/>
            <a:ext cx="9771142" cy="869996"/>
          </a:xfrm>
        </p:spPr>
        <p:txBody>
          <a:bodyPr/>
          <a:lstStyle/>
          <a:p>
            <a:r>
              <a:rPr lang="en-US" dirty="0" smtClean="0"/>
              <a:t>Solidarity – Being With the People</a:t>
            </a:r>
            <a:endParaRPr lang="en-US" dirty="0"/>
          </a:p>
        </p:txBody>
      </p:sp>
      <p:sp>
        <p:nvSpPr>
          <p:cNvPr id="5" name="Text Placeholder 4"/>
          <p:cNvSpPr>
            <a:spLocks noGrp="1"/>
          </p:cNvSpPr>
          <p:nvPr>
            <p:ph type="body" idx="1"/>
          </p:nvPr>
        </p:nvSpPr>
        <p:spPr>
          <a:xfrm>
            <a:off x="62005" y="727755"/>
            <a:ext cx="5953973" cy="6034858"/>
          </a:xfrm>
        </p:spPr>
        <p:txBody>
          <a:bodyPr>
            <a:normAutofit fontScale="85000" lnSpcReduction="20000"/>
          </a:bodyPr>
          <a:lstStyle/>
          <a:p>
            <a:pPr marL="342900" indent="-342900" algn="l">
              <a:buFont typeface="Arial" panose="020B0604020202020204" pitchFamily="34" charset="0"/>
              <a:buChar char="•"/>
            </a:pPr>
            <a:r>
              <a:rPr lang="en-US" dirty="0" smtClean="0"/>
              <a:t>Monday Night, we went to Paulette Firehouse for Appalachian music and dancing.  My entire group did a “4-Step” to Wagon Wheel and a nice old woman named Joyce kept taking me up to the dance floor throughout the night.</a:t>
            </a:r>
          </a:p>
          <a:p>
            <a:pPr algn="l"/>
            <a:endParaRPr lang="en-US" dirty="0" smtClean="0"/>
          </a:p>
          <a:p>
            <a:pPr marL="342900" indent="-342900" algn="l">
              <a:buFont typeface="Arial" panose="020B0604020202020204" pitchFamily="34" charset="0"/>
              <a:buChar char="•"/>
            </a:pPr>
            <a:r>
              <a:rPr lang="en-US" dirty="0" smtClean="0"/>
              <a:t>On Wednesday night, Mark and Mia took our group to Washburn Baptist Church, to learn from our Christian brothers and sisters, experience a Baptist service, and workshop God in a very different way.</a:t>
            </a:r>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r>
              <a:rPr lang="en-US" dirty="0" smtClean="0"/>
              <a:t>We celebrated mass Thursday night at the only Catholic Church in the county, founded by Glenmary, and stayed after for a potluck dinner with the parishioners.  Other than my group, 80% or so of the parishioners were Hispanic and came up to Tennessee to work in the fields. Mark and Mia said half were probably here illegally.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smtClean="0"/>
              <a:t>We also got to meet Brother Craig, who spoke to us about what the Glenmary order of Priests and Brothers is all about.</a:t>
            </a:r>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r>
              <a:rPr lang="en-US" dirty="0" smtClean="0"/>
              <a:t>During the day on Friday, my group went to a nursing home to talk and play bingo with the elderly and sick people who live there.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7747" y="727754"/>
            <a:ext cx="3029338" cy="227200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2289"/>
          <a:stretch/>
        </p:blipFill>
        <p:spPr>
          <a:xfrm>
            <a:off x="6107747" y="3057747"/>
            <a:ext cx="3675330" cy="168883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529"/>
          <a:stretch/>
        </p:blipFill>
        <p:spPr>
          <a:xfrm>
            <a:off x="9261498" y="68902"/>
            <a:ext cx="2881530" cy="231083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7476" y="2429754"/>
            <a:ext cx="1762901" cy="237110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747" y="4868802"/>
            <a:ext cx="2826582" cy="189381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6098" y="4859101"/>
            <a:ext cx="2893994" cy="1923292"/>
          </a:xfrm>
          <a:prstGeom prst="rect">
            <a:avLst/>
          </a:prstGeom>
        </p:spPr>
      </p:pic>
    </p:spTree>
    <p:extLst>
      <p:ext uri="{BB962C8B-B14F-4D97-AF65-F5344CB8AC3E}">
        <p14:creationId xmlns:p14="http://schemas.microsoft.com/office/powerpoint/2010/main" val="151120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848" y="181541"/>
            <a:ext cx="9509760" cy="723334"/>
          </a:xfrm>
        </p:spPr>
        <p:txBody>
          <a:bodyPr/>
          <a:lstStyle/>
          <a:p>
            <a:r>
              <a:rPr lang="en-US" dirty="0" smtClean="0"/>
              <a:t>Caring for God’s Creation</a:t>
            </a:r>
            <a:endParaRPr lang="en-US" dirty="0"/>
          </a:p>
        </p:txBody>
      </p:sp>
      <p:sp>
        <p:nvSpPr>
          <p:cNvPr id="4" name="TextBox 3"/>
          <p:cNvSpPr txBox="1"/>
          <p:nvPr/>
        </p:nvSpPr>
        <p:spPr>
          <a:xfrm>
            <a:off x="143846" y="967028"/>
            <a:ext cx="1189465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On Tuesday, we ate dinner at a park located on </a:t>
            </a:r>
            <a:r>
              <a:rPr lang="en-US" sz="2000" dirty="0" smtClean="0"/>
              <a:t>Cherokee Lake.  The lake was made by a dam.  It was great to see the beauty of the area and also nice to see the production of energy naturally (as opposed to coal mining).</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On Friday, we took a very unexpected visit to Narrow Ridge Eco Literacy Center.  The Center is an off-the-grid living area where everything is environmentally friendly and powered naturally. There was a great meeting of people: my whole Appalachia group along with Mark and Mia, a different Notre Dame CSC seminar group who spent the earlier half of the week in Washington talking to politicians about energy conservation, the managers and residents of Narrow Ridge, Brother Craig, and Mitzi (who sang with the Emancipators at Notre Dame).  We ate dinner together and then all shared the experiences we had in the past week.</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9810" y="3864951"/>
            <a:ext cx="4565778" cy="27285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1454" y="3829350"/>
            <a:ext cx="1969461" cy="2764154"/>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78" t="12628" r="478" b="-425"/>
          <a:stretch/>
        </p:blipFill>
        <p:spPr>
          <a:xfrm>
            <a:off x="143846" y="3876617"/>
            <a:ext cx="4126013" cy="2716887"/>
          </a:xfrm>
          <a:prstGeom prst="rect">
            <a:avLst/>
          </a:prstGeom>
        </p:spPr>
      </p:pic>
    </p:spTree>
    <p:extLst>
      <p:ext uri="{BB962C8B-B14F-4D97-AF65-F5344CB8AC3E}">
        <p14:creationId xmlns:p14="http://schemas.microsoft.com/office/powerpoint/2010/main" val="40648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665" y="131568"/>
            <a:ext cx="7874366" cy="707886"/>
          </a:xfrm>
          <a:prstGeom prst="rect">
            <a:avLst/>
          </a:prstGeom>
          <a:noFill/>
        </p:spPr>
        <p:txBody>
          <a:bodyPr wrap="square" rtlCol="0">
            <a:spAutoFit/>
          </a:bodyPr>
          <a:lstStyle/>
          <a:p>
            <a:r>
              <a:rPr lang="en-US" sz="4000" dirty="0" smtClean="0"/>
              <a:t>Post Immersion - Now what? </a:t>
            </a:r>
            <a:endParaRPr lang="en-US" sz="4000" dirty="0"/>
          </a:p>
        </p:txBody>
      </p:sp>
      <p:pic>
        <p:nvPicPr>
          <p:cNvPr id="3" name="Picture 2"/>
          <p:cNvPicPr>
            <a:picLocks noChangeAspect="1"/>
          </p:cNvPicPr>
          <p:nvPr/>
        </p:nvPicPr>
        <p:blipFill>
          <a:blip r:embed="rId2"/>
          <a:stretch>
            <a:fillRect/>
          </a:stretch>
        </p:blipFill>
        <p:spPr>
          <a:xfrm>
            <a:off x="6623060" y="108089"/>
            <a:ext cx="4759349" cy="3202335"/>
          </a:xfrm>
          <a:prstGeom prst="rect">
            <a:avLst/>
          </a:prstGeom>
        </p:spPr>
      </p:pic>
      <p:pic>
        <p:nvPicPr>
          <p:cNvPr id="4" name="Picture 3"/>
          <p:cNvPicPr>
            <a:picLocks noChangeAspect="1"/>
          </p:cNvPicPr>
          <p:nvPr/>
        </p:nvPicPr>
        <p:blipFill>
          <a:blip r:embed="rId3"/>
          <a:stretch>
            <a:fillRect/>
          </a:stretch>
        </p:blipFill>
        <p:spPr>
          <a:xfrm>
            <a:off x="8429495" y="3728701"/>
            <a:ext cx="3486560" cy="2614920"/>
          </a:xfrm>
          <a:prstGeom prst="rect">
            <a:avLst/>
          </a:prstGeom>
        </p:spPr>
      </p:pic>
      <p:sp>
        <p:nvSpPr>
          <p:cNvPr id="5" name="Oval 4"/>
          <p:cNvSpPr/>
          <p:nvPr/>
        </p:nvSpPr>
        <p:spPr>
          <a:xfrm>
            <a:off x="8279281" y="3363870"/>
            <a:ext cx="3643964" cy="3342212"/>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8805737" y="3854511"/>
            <a:ext cx="2576672" cy="236330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350792" y="3415385"/>
            <a:ext cx="3499719" cy="321684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8849828" y="3857660"/>
            <a:ext cx="2645893" cy="2432515"/>
          </a:xfrm>
          <a:prstGeom prst="rect">
            <a:avLst/>
          </a:prstGeom>
        </p:spPr>
      </p:pic>
      <p:sp>
        <p:nvSpPr>
          <p:cNvPr id="11" name="TextBox 10"/>
          <p:cNvSpPr txBox="1"/>
          <p:nvPr/>
        </p:nvSpPr>
        <p:spPr>
          <a:xfrm>
            <a:off x="223665" y="769676"/>
            <a:ext cx="4624629"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My fears that this fall’s Appalachia immersion would not live up to last spring’s did not come true.  </a:t>
            </a:r>
          </a:p>
          <a:p>
            <a:pPr marL="285750" indent="-285750">
              <a:buFont typeface="Arial" panose="020B0604020202020204" pitchFamily="34" charset="0"/>
              <a:buChar char="•"/>
            </a:pPr>
            <a:r>
              <a:rPr lang="en-US" sz="2000" dirty="0" smtClean="0"/>
              <a:t>If anything, this immersion surpassed my previous one.</a:t>
            </a:r>
          </a:p>
          <a:p>
            <a:pPr marL="285750" indent="-285750">
              <a:buFont typeface="Arial" panose="020B0604020202020204" pitchFamily="34" charset="0"/>
              <a:buChar char="•"/>
            </a:pPr>
            <a:r>
              <a:rPr lang="en-US" sz="2000" dirty="0" smtClean="0"/>
              <a:t>I had a very deep cultural experience, and I have been sharing it with others.</a:t>
            </a:r>
          </a:p>
          <a:p>
            <a:pPr marL="285750" indent="-285750">
              <a:buFont typeface="Arial" panose="020B0604020202020204" pitchFamily="34" charset="0"/>
              <a:buChar char="•"/>
            </a:pPr>
            <a:r>
              <a:rPr lang="en-US" sz="2000" dirty="0" smtClean="0"/>
              <a:t>I recently saw on </a:t>
            </a:r>
            <a:r>
              <a:rPr lang="en-US" sz="2000" dirty="0" err="1" smtClean="0"/>
              <a:t>Glenmary’s</a:t>
            </a:r>
            <a:r>
              <a:rPr lang="en-US" sz="2000" dirty="0" smtClean="0"/>
              <a:t> </a:t>
            </a:r>
            <a:r>
              <a:rPr lang="en-US" sz="2000" dirty="0" err="1" smtClean="0"/>
              <a:t>facebook</a:t>
            </a:r>
            <a:r>
              <a:rPr lang="en-US" sz="2000" dirty="0" smtClean="0"/>
              <a:t> page that cancer was found in Barbara’s throat.  She will be in my thoughts and prayers and I plan to write to her soon.</a:t>
            </a:r>
          </a:p>
          <a:p>
            <a:pPr marL="285750" indent="-285750">
              <a:buFont typeface="Arial" panose="020B0604020202020204" pitchFamily="34" charset="0"/>
              <a:buChar char="•"/>
            </a:pPr>
            <a:r>
              <a:rPr lang="en-US" sz="2000" dirty="0" smtClean="0"/>
              <a:t>Living simply for a week was great, I feel as if I am less addicted to my phone and value living in the moment on God’s time more than I did before. </a:t>
            </a:r>
          </a:p>
          <a:p>
            <a:pPr marL="285750" indent="-285750">
              <a:buFont typeface="Arial" panose="020B0604020202020204" pitchFamily="34" charset="0"/>
              <a:buChar char="•"/>
            </a:pPr>
            <a:r>
              <a:rPr lang="en-US" sz="2000" dirty="0" smtClean="0"/>
              <a:t>Punta Cana next Spring Break? </a:t>
            </a:r>
            <a:r>
              <a:rPr lang="en-US" sz="2000" dirty="0" err="1" smtClean="0"/>
              <a:t>Nahhh</a:t>
            </a:r>
            <a:endParaRPr lang="en-US" sz="2000" dirty="0" smtClean="0"/>
          </a:p>
          <a:p>
            <a:pPr marL="285750" indent="-285750">
              <a:buFont typeface="Arial" panose="020B0604020202020204" pitchFamily="34" charset="0"/>
              <a:buChar char="•"/>
            </a:pPr>
            <a:r>
              <a:rPr lang="en-US" sz="2000" dirty="0" smtClean="0"/>
              <a:t>I plan to return to Appalachia next spring, and hopefully as a group leader!</a:t>
            </a:r>
            <a:endParaRPr lang="en-US" sz="2000" dirty="0"/>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b="52998"/>
          <a:stretch/>
        </p:blipFill>
        <p:spPr>
          <a:xfrm>
            <a:off x="5112647" y="3581439"/>
            <a:ext cx="2985384" cy="2495828"/>
          </a:xfrm>
          <a:prstGeom prst="rect">
            <a:avLst/>
          </a:prstGeom>
        </p:spPr>
      </p:pic>
    </p:spTree>
    <p:extLst>
      <p:ext uri="{BB962C8B-B14F-4D97-AF65-F5344CB8AC3E}">
        <p14:creationId xmlns:p14="http://schemas.microsoft.com/office/powerpoint/2010/main" val="189142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anded Design Blue 16x9">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4D8109F-05D6-4A26-8F7E-3EF448E618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banded nature presentation with mountain sunrise photo  (widescreen)</Template>
  <TotalTime>1802</TotalTime>
  <Words>1197</Words>
  <Application>Microsoft Office PowerPoint</Application>
  <PresentationFormat>Widescreen</PresentationFormat>
  <Paragraphs>60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Corbel</vt:lpstr>
      <vt:lpstr>Euphemia</vt:lpstr>
      <vt:lpstr>Banded Design Blue 16x9</vt:lpstr>
      <vt:lpstr>Appalachia Fall 2015</vt:lpstr>
      <vt:lpstr>Pre-Immersion </vt:lpstr>
      <vt:lpstr>Appalachia Music Concert with The Emancipators and Tom Breiding</vt:lpstr>
      <vt:lpstr>Glenmary Volunteer Program at Toppa Joppa</vt:lpstr>
      <vt:lpstr>The Option for the Poor and Vulnerable – doing work for those who cannot do it themselves</vt:lpstr>
      <vt:lpstr>I realized how much The Option for the Poor and Vulnerable goes hand and hand with Respecting the Life and Dignity of the Human Being</vt:lpstr>
      <vt:lpstr>Solidarity – Being With the People</vt:lpstr>
      <vt:lpstr>Caring for God’s Creation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Appalachia Fall 2015</dc:title>
  <dc:creator>Troy Prince</dc:creator>
  <cp:keywords/>
  <cp:lastModifiedBy>Troy Prince</cp:lastModifiedBy>
  <cp:revision>36</cp:revision>
  <dcterms:created xsi:type="dcterms:W3CDTF">2015-11-10T21:51:19Z</dcterms:created>
  <dcterms:modified xsi:type="dcterms:W3CDTF">2015-11-26T19:09:21Z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TC028952539991</vt:lpwstr>
  </property>
</Properties>
</file>